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60" r:id="rId5"/>
    <p:sldId id="262" r:id="rId6"/>
    <p:sldId id="263" r:id="rId7"/>
    <p:sldId id="264" r:id="rId8"/>
  </p:sldIdLst>
  <p:sldSz cx="6858000" cy="9144000" type="screen4x3"/>
  <p:notesSz cx="6858000" cy="9144000"/>
  <p:custDataLst>
    <p:tags r:id="rId1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gs" Target="tags/tag3.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57250" y="1496484"/>
            <a:ext cx="5143500" cy="3183467"/>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467916" y="2279651"/>
            <a:ext cx="5915025" cy="3803649"/>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67916" y="6119284"/>
            <a:ext cx="5915025" cy="2000249"/>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8" y="2434167"/>
            <a:ext cx="2914650" cy="58017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3471863" y="2434167"/>
            <a:ext cx="2914650" cy="58017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72381" y="486833"/>
            <a:ext cx="5915025" cy="1767417"/>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72381" y="3340100"/>
            <a:ext cx="2901255" cy="49127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3471863" y="3340100"/>
            <a:ext cx="2915543" cy="49127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2381" y="609600"/>
            <a:ext cx="2211883" cy="21336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915543" y="1316567"/>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72381" y="2743200"/>
            <a:ext cx="2211883"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2381" y="609600"/>
            <a:ext cx="2211883" cy="21336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915543" y="1316567"/>
            <a:ext cx="3471863" cy="649816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472381" y="2743200"/>
            <a:ext cx="2211883"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6" y="486833"/>
            <a:ext cx="1478756" cy="774911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8" y="486833"/>
            <a:ext cx="4350544" cy="774911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71488" y="486833"/>
            <a:ext cx="5915025" cy="1767417"/>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71488" y="8475133"/>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2271713" y="8475133"/>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843463" y="8475133"/>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 name="图片 24" descr="m3，上好色.83"/>
          <p:cNvPicPr>
            <a:picLocks noChangeAspect="1"/>
          </p:cNvPicPr>
          <p:nvPr/>
        </p:nvPicPr>
        <p:blipFill>
          <a:blip r:embed="rId1"/>
          <a:stretch>
            <a:fillRect/>
          </a:stretch>
        </p:blipFill>
        <p:spPr>
          <a:xfrm>
            <a:off x="2037715" y="906780"/>
            <a:ext cx="2790190" cy="6821170"/>
          </a:xfrm>
          <a:prstGeom prst="rect">
            <a:avLst/>
          </a:prstGeom>
        </p:spPr>
      </p:pic>
      <p:sp>
        <p:nvSpPr>
          <p:cNvPr id="17" name="线形标注 2 16"/>
          <p:cNvSpPr/>
          <p:nvPr/>
        </p:nvSpPr>
        <p:spPr>
          <a:xfrm>
            <a:off x="3671570" y="570865"/>
            <a:ext cx="1374775" cy="570865"/>
          </a:xfrm>
          <a:prstGeom prst="borderCallout2">
            <a:avLst>
              <a:gd name="adj1" fmla="val 57619"/>
              <a:gd name="adj2" fmla="val 969"/>
              <a:gd name="adj3" fmla="val 61735"/>
              <a:gd name="adj4" fmla="val -37875"/>
              <a:gd name="adj5" fmla="val 449165"/>
              <a:gd name="adj6" fmla="val -38198"/>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I</a:t>
            </a:r>
            <a:r>
              <a:rPr lang="zh-CN" altLang="en-US"/>
              <a:t>ndicator light</a:t>
            </a:r>
            <a:endParaRPr lang="zh-CN" altLang="en-US"/>
          </a:p>
        </p:txBody>
      </p:sp>
      <p:sp>
        <p:nvSpPr>
          <p:cNvPr id="18" name="线形标注 2 17"/>
          <p:cNvSpPr/>
          <p:nvPr/>
        </p:nvSpPr>
        <p:spPr>
          <a:xfrm>
            <a:off x="4464050" y="1275080"/>
            <a:ext cx="1374775" cy="570865"/>
          </a:xfrm>
          <a:prstGeom prst="borderCallout2">
            <a:avLst>
              <a:gd name="adj1" fmla="val 47385"/>
              <a:gd name="adj2" fmla="val 1016"/>
              <a:gd name="adj3" fmla="val 51390"/>
              <a:gd name="adj4" fmla="val -70023"/>
              <a:gd name="adj5" fmla="val 208342"/>
              <a:gd name="adj6" fmla="val -69561"/>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Channel</a:t>
            </a:r>
            <a:r>
              <a:rPr lang="en-US" altLang="zh-CN">
                <a:sym typeface="+mn-ea"/>
              </a:rPr>
              <a:t>  </a:t>
            </a:r>
            <a:r>
              <a:rPr lang="zh-CN" altLang="en-US">
                <a:sym typeface="+mn-ea"/>
              </a:rPr>
              <a:t>selection</a:t>
            </a:r>
            <a:endParaRPr lang="zh-CN" altLang="en-US"/>
          </a:p>
        </p:txBody>
      </p:sp>
      <p:sp>
        <p:nvSpPr>
          <p:cNvPr id="21" name="线形标注 2 20"/>
          <p:cNvSpPr/>
          <p:nvPr/>
        </p:nvSpPr>
        <p:spPr>
          <a:xfrm>
            <a:off x="4965065" y="2683510"/>
            <a:ext cx="1607185" cy="1334770"/>
          </a:xfrm>
          <a:prstGeom prst="borderCallout2">
            <a:avLst>
              <a:gd name="adj1" fmla="val 35150"/>
              <a:gd name="adj2" fmla="val -692"/>
              <a:gd name="adj3" fmla="val 37152"/>
              <a:gd name="adj4" fmla="val -15011"/>
              <a:gd name="adj5" fmla="val 36929"/>
              <a:gd name="adj6" fmla="val -51732"/>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Long press to </a:t>
            </a:r>
            <a:r>
              <a:rPr lang="en-US" altLang="zh-CN">
                <a:sym typeface="+mn-ea"/>
              </a:rPr>
              <a:t>T</a:t>
            </a:r>
            <a:r>
              <a:rPr lang="zh-CN" altLang="en-US">
                <a:sym typeface="+mn-ea"/>
              </a:rPr>
              <a:t>urn on/off</a:t>
            </a:r>
            <a:endParaRPr lang="zh-CN" altLang="en-US"/>
          </a:p>
          <a:p>
            <a:pPr algn="ctr"/>
            <a:r>
              <a:rPr lang="zh-CN" altLang="en-US">
                <a:sym typeface="+mn-ea"/>
              </a:rPr>
              <a:t>Short press</a:t>
            </a:r>
            <a:r>
              <a:rPr lang="en-US" altLang="zh-CN">
                <a:sym typeface="+mn-ea"/>
              </a:rPr>
              <a:t> Zello</a:t>
            </a:r>
            <a:r>
              <a:rPr lang="zh-CN" altLang="en-US">
                <a:sym typeface="+mn-ea"/>
              </a:rPr>
              <a:t> the silent switch</a:t>
            </a:r>
            <a:endParaRPr lang="zh-CN" altLang="en-US"/>
          </a:p>
          <a:p>
            <a:pPr algn="ctr"/>
            <a:r>
              <a:rPr lang="zh-CN" altLang="en-US">
                <a:sym typeface="+mn-ea"/>
              </a:rPr>
              <a:t>Rotate volume key</a:t>
            </a:r>
            <a:endParaRPr lang="zh-CN" altLang="en-US"/>
          </a:p>
        </p:txBody>
      </p:sp>
      <p:sp>
        <p:nvSpPr>
          <p:cNvPr id="22" name="线形标注 2 21"/>
          <p:cNvSpPr/>
          <p:nvPr/>
        </p:nvSpPr>
        <p:spPr>
          <a:xfrm>
            <a:off x="4184650" y="1979295"/>
            <a:ext cx="1374775" cy="570865"/>
          </a:xfrm>
          <a:prstGeom prst="borderCallout2">
            <a:avLst>
              <a:gd name="adj1" fmla="val 53503"/>
              <a:gd name="adj2" fmla="val 230"/>
              <a:gd name="adj3" fmla="val 57619"/>
              <a:gd name="adj4" fmla="val -30254"/>
              <a:gd name="adj5" fmla="val 196106"/>
              <a:gd name="adj6" fmla="val -29699"/>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SOS</a:t>
            </a:r>
            <a:endParaRPr lang="en-US" altLang="zh-CN"/>
          </a:p>
        </p:txBody>
      </p:sp>
      <p:sp>
        <p:nvSpPr>
          <p:cNvPr id="23" name="线形标注 2 22"/>
          <p:cNvSpPr/>
          <p:nvPr/>
        </p:nvSpPr>
        <p:spPr>
          <a:xfrm>
            <a:off x="5081270" y="4121785"/>
            <a:ext cx="1374775" cy="570865"/>
          </a:xfrm>
          <a:prstGeom prst="borderCallout2">
            <a:avLst>
              <a:gd name="adj1" fmla="val 53392"/>
              <a:gd name="adj2" fmla="val -692"/>
              <a:gd name="adj3" fmla="val 51501"/>
              <a:gd name="adj4" fmla="val 277"/>
              <a:gd name="adj5" fmla="val -14126"/>
              <a:gd name="adj6" fmla="val -31362"/>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E</a:t>
            </a:r>
            <a:r>
              <a:rPr lang="zh-CN" altLang="en-US">
                <a:sym typeface="+mn-ea"/>
              </a:rPr>
              <a:t>a</a:t>
            </a:r>
            <a:r>
              <a:rPr lang="en-US" altLang="zh-CN">
                <a:sym typeface="+mn-ea"/>
              </a:rPr>
              <a:t>r</a:t>
            </a:r>
            <a:r>
              <a:rPr lang="zh-CN" altLang="en-US">
                <a:sym typeface="+mn-ea"/>
              </a:rPr>
              <a:t>phone</a:t>
            </a:r>
            <a:endParaRPr lang="zh-CN" altLang="en-US"/>
          </a:p>
        </p:txBody>
      </p:sp>
      <p:sp>
        <p:nvSpPr>
          <p:cNvPr id="26" name="线形标注 2 25"/>
          <p:cNvSpPr/>
          <p:nvPr/>
        </p:nvSpPr>
        <p:spPr>
          <a:xfrm>
            <a:off x="5046345" y="4843780"/>
            <a:ext cx="1374775" cy="570865"/>
          </a:xfrm>
          <a:prstGeom prst="borderCallout2">
            <a:avLst>
              <a:gd name="adj1" fmla="val 53392"/>
              <a:gd name="adj2" fmla="val -692"/>
              <a:gd name="adj3" fmla="val 53503"/>
              <a:gd name="adj4" fmla="val -554"/>
              <a:gd name="adj5" fmla="val 6340"/>
              <a:gd name="adj6" fmla="val -32240"/>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USB</a:t>
            </a:r>
            <a:endParaRPr lang="zh-CN" altLang="en-US"/>
          </a:p>
          <a:p>
            <a:pPr algn="ctr"/>
            <a:r>
              <a:rPr lang="zh-CN" altLang="en-US"/>
              <a:t>TYPE-C</a:t>
            </a:r>
            <a:endParaRPr lang="zh-CN" altLang="en-US"/>
          </a:p>
        </p:txBody>
      </p:sp>
      <p:sp>
        <p:nvSpPr>
          <p:cNvPr id="27" name="线形标注 2 26"/>
          <p:cNvSpPr/>
          <p:nvPr/>
        </p:nvSpPr>
        <p:spPr>
          <a:xfrm>
            <a:off x="5046345" y="5763260"/>
            <a:ext cx="1374775" cy="570865"/>
          </a:xfrm>
          <a:prstGeom prst="borderCallout2">
            <a:avLst>
              <a:gd name="adj1" fmla="val 53392"/>
              <a:gd name="adj2" fmla="val -692"/>
              <a:gd name="adj3" fmla="val 53503"/>
              <a:gd name="adj4" fmla="val -554"/>
              <a:gd name="adj5" fmla="val 55283"/>
              <a:gd name="adj6" fmla="val -69561"/>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T</a:t>
            </a:r>
            <a:r>
              <a:rPr lang="zh-CN" altLang="en-US"/>
              <a:t>ouch screen</a:t>
            </a:r>
            <a:endParaRPr lang="zh-CN" altLang="en-US"/>
          </a:p>
        </p:txBody>
      </p:sp>
      <p:sp>
        <p:nvSpPr>
          <p:cNvPr id="28" name="线形标注 2 27"/>
          <p:cNvSpPr/>
          <p:nvPr/>
        </p:nvSpPr>
        <p:spPr>
          <a:xfrm>
            <a:off x="4965065" y="6968490"/>
            <a:ext cx="1374775" cy="570865"/>
          </a:xfrm>
          <a:prstGeom prst="borderCallout2">
            <a:avLst>
              <a:gd name="adj1" fmla="val 53392"/>
              <a:gd name="adj2" fmla="val -692"/>
              <a:gd name="adj3" fmla="val 53503"/>
              <a:gd name="adj4" fmla="val -554"/>
              <a:gd name="adj5" fmla="val 59288"/>
              <a:gd name="adj6" fmla="val -65265"/>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Back</a:t>
            </a:r>
            <a:endParaRPr lang="zh-CN" altLang="en-US"/>
          </a:p>
        </p:txBody>
      </p:sp>
      <p:sp>
        <p:nvSpPr>
          <p:cNvPr id="29" name="线形标注 1 28"/>
          <p:cNvSpPr/>
          <p:nvPr/>
        </p:nvSpPr>
        <p:spPr>
          <a:xfrm>
            <a:off x="1040130" y="1979295"/>
            <a:ext cx="1083310" cy="570865"/>
          </a:xfrm>
          <a:prstGeom prst="borderCallout1">
            <a:avLst>
              <a:gd name="adj1" fmla="val 45272"/>
              <a:gd name="adj2" fmla="val 101348"/>
              <a:gd name="adj3" fmla="val 47163"/>
              <a:gd name="adj4" fmla="val 141207"/>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A</a:t>
            </a:r>
            <a:r>
              <a:rPr lang="zh-CN" altLang="en-US"/>
              <a:t>ntenna</a:t>
            </a:r>
            <a:endParaRPr lang="zh-CN" altLang="en-US"/>
          </a:p>
        </p:txBody>
      </p:sp>
      <p:sp>
        <p:nvSpPr>
          <p:cNvPr id="30" name="线形标注 1 29"/>
          <p:cNvSpPr/>
          <p:nvPr/>
        </p:nvSpPr>
        <p:spPr>
          <a:xfrm>
            <a:off x="701040" y="4001135"/>
            <a:ext cx="1083310" cy="570865"/>
          </a:xfrm>
          <a:prstGeom prst="borderCallout1">
            <a:avLst>
              <a:gd name="adj1" fmla="val 45272"/>
              <a:gd name="adj2" fmla="val 101348"/>
              <a:gd name="adj3" fmla="val 47163"/>
              <a:gd name="adj4" fmla="val 141207"/>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PTT</a:t>
            </a:r>
            <a:endParaRPr lang="en-US" altLang="zh-CN"/>
          </a:p>
        </p:txBody>
      </p:sp>
      <p:sp>
        <p:nvSpPr>
          <p:cNvPr id="31" name="线形标注 1 30"/>
          <p:cNvSpPr/>
          <p:nvPr/>
        </p:nvSpPr>
        <p:spPr>
          <a:xfrm>
            <a:off x="701040" y="4781550"/>
            <a:ext cx="1083310" cy="570865"/>
          </a:xfrm>
          <a:prstGeom prst="borderCallout1">
            <a:avLst>
              <a:gd name="adj1" fmla="val 45272"/>
              <a:gd name="adj2" fmla="val 101348"/>
              <a:gd name="adj3" fmla="val 122691"/>
              <a:gd name="adj4" fmla="val 143376"/>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PTT2</a:t>
            </a:r>
            <a:endParaRPr lang="en-US" altLang="zh-CN"/>
          </a:p>
        </p:txBody>
      </p:sp>
      <p:sp>
        <p:nvSpPr>
          <p:cNvPr id="32" name="线形标注 1 31"/>
          <p:cNvSpPr/>
          <p:nvPr/>
        </p:nvSpPr>
        <p:spPr>
          <a:xfrm>
            <a:off x="98425" y="5414645"/>
            <a:ext cx="1938655" cy="1751965"/>
          </a:xfrm>
          <a:prstGeom prst="borderCallout1">
            <a:avLst>
              <a:gd name="adj1" fmla="val 45272"/>
              <a:gd name="adj2" fmla="val 101348"/>
              <a:gd name="adj3" fmla="val 39398"/>
              <a:gd name="adj4" fmla="val 111333"/>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Long press the </a:t>
            </a:r>
            <a:endParaRPr lang="en-US" altLang="zh-CN"/>
          </a:p>
          <a:p>
            <a:pPr algn="ctr"/>
            <a:r>
              <a:rPr lang="en-US" altLang="zh-CN">
                <a:sym typeface="+mn-ea"/>
              </a:rPr>
              <a:t>lock screen switch                   Short press the screen to wake up / turn off the screen</a:t>
            </a:r>
            <a:endParaRPr lang="zh-CN" altLang="en-US"/>
          </a:p>
        </p:txBody>
      </p:sp>
      <p:sp>
        <p:nvSpPr>
          <p:cNvPr id="33" name="线形标注 1 32"/>
          <p:cNvSpPr/>
          <p:nvPr/>
        </p:nvSpPr>
        <p:spPr>
          <a:xfrm>
            <a:off x="954405" y="7441565"/>
            <a:ext cx="1083310" cy="570865"/>
          </a:xfrm>
          <a:prstGeom prst="borderCallout1">
            <a:avLst>
              <a:gd name="adj1" fmla="val 49276"/>
              <a:gd name="adj2" fmla="val 98124"/>
              <a:gd name="adj3" fmla="val -3781"/>
              <a:gd name="adj4" fmla="val 178780"/>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Recent</a:t>
            </a:r>
            <a:endParaRPr lang="zh-CN" altLang="en-US"/>
          </a:p>
        </p:txBody>
      </p:sp>
      <p:sp>
        <p:nvSpPr>
          <p:cNvPr id="35" name="线形标注 2 34"/>
          <p:cNvSpPr/>
          <p:nvPr/>
        </p:nvSpPr>
        <p:spPr>
          <a:xfrm>
            <a:off x="1273175" y="8286750"/>
            <a:ext cx="1141730" cy="570865"/>
          </a:xfrm>
          <a:prstGeom prst="borderCallout2">
            <a:avLst>
              <a:gd name="adj1" fmla="val 51501"/>
              <a:gd name="adj2" fmla="val 100184"/>
              <a:gd name="adj3" fmla="val 41156"/>
              <a:gd name="adj4" fmla="val 181479"/>
              <a:gd name="adj5" fmla="val -148720"/>
              <a:gd name="adj6" fmla="val 186874"/>
            </a:avLst>
          </a:prstGeom>
          <a:ln>
            <a:tailEnd type="ova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HOME</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42900" y="845820"/>
          <a:ext cx="6172200" cy="7646670"/>
        </p:xfrm>
        <a:graphic>
          <a:graphicData uri="http://schemas.openxmlformats.org/drawingml/2006/table">
            <a:tbl>
              <a:tblPr/>
              <a:tblGrid>
                <a:gridCol w="684530"/>
                <a:gridCol w="1078865"/>
                <a:gridCol w="4408805"/>
              </a:tblGrid>
              <a:tr h="323850">
                <a:tc>
                  <a:txBody>
                    <a:bodyPr/>
                    <a:p>
                      <a:pPr marL="9525" indent="0" algn="ctr" fontAlgn="ctr"/>
                      <a:r>
                        <a:rPr lang="en-US" altLang="zh-CN" sz="1400" b="1" i="0">
                          <a:solidFill>
                            <a:srgbClr val="000000"/>
                          </a:solidFill>
                          <a:latin typeface="等线" panose="02010600030101010101" charset="-122"/>
                          <a:ea typeface="等线" panose="02010600030101010101" charset="-122"/>
                        </a:rPr>
                        <a:t>No.</a:t>
                      </a:r>
                      <a:endParaRPr lang="en-US" altLang="zh-CN" sz="1400" b="1"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ctr" fontAlgn="ctr"/>
                      <a:r>
                        <a:rPr lang="en-US" altLang="zh-CN" sz="1400" b="1" i="0">
                          <a:solidFill>
                            <a:srgbClr val="000000"/>
                          </a:solidFill>
                          <a:latin typeface="等线" panose="02010600030101010101" charset="-122"/>
                          <a:ea typeface="等线" panose="02010600030101010101" charset="-122"/>
                        </a:rPr>
                        <a:t>Item</a:t>
                      </a:r>
                      <a:endParaRPr lang="en-US" altLang="zh-CN" sz="1400" b="1"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ctr" fontAlgn="ctr"/>
                      <a:r>
                        <a:rPr lang="en-US" altLang="zh-CN" sz="1400" b="1" i="0">
                          <a:solidFill>
                            <a:srgbClr val="000000"/>
                          </a:solidFill>
                          <a:latin typeface="等线" panose="02010600030101010101" charset="-122"/>
                          <a:ea typeface="等线" panose="02010600030101010101" charset="-122"/>
                        </a:rPr>
                        <a:t>Description</a:t>
                      </a:r>
                      <a:endParaRPr lang="en-US" altLang="zh-CN" sz="1400" b="1"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861060">
                <a:tc>
                  <a:txBody>
                    <a:bodyPr/>
                    <a:p>
                      <a:pPr marL="9525" indent="0" algn="ctr" fontAlgn="ctr"/>
                      <a:r>
                        <a:rPr lang="en-US" altLang="zh-CN" sz="1400" b="0" i="0">
                          <a:solidFill>
                            <a:srgbClr val="000000"/>
                          </a:solidFill>
                          <a:latin typeface="等线" panose="02010600030101010101" charset="-122"/>
                          <a:ea typeface="等线" panose="02010600030101010101" charset="-122"/>
                        </a:rPr>
                        <a:t>1</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Indicator Light</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1: Charging indicator 2: Network indicator 3: When PTT is pressed, the broadcast light turns red, and when receiving audio, the light turns green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r h="749300">
                <a:tc>
                  <a:txBody>
                    <a:bodyPr/>
                    <a:p>
                      <a:pPr marL="9525" indent="0" algn="ctr" fontAlgn="ctr"/>
                      <a:r>
                        <a:rPr lang="en-US" altLang="zh-CN" sz="1400" b="0" i="0">
                          <a:solidFill>
                            <a:srgbClr val="000000"/>
                          </a:solidFill>
                          <a:latin typeface="等线" panose="02010600030101010101" charset="-122"/>
                          <a:ea typeface="等线" panose="02010600030101010101" charset="-122"/>
                        </a:rPr>
                        <a:t>2</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Channel Knob</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1: Rotary encoder. 2: Use to select channels up and down when in the intercom APP.</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1140460">
                <a:tc>
                  <a:txBody>
                    <a:bodyPr/>
                    <a:p>
                      <a:pPr marL="9525" indent="0" algn="ctr" fontAlgn="ctr"/>
                      <a:r>
                        <a:rPr lang="en-US" altLang="zh-CN" sz="1400" b="0" i="0">
                          <a:solidFill>
                            <a:srgbClr val="000000"/>
                          </a:solidFill>
                          <a:latin typeface="等线" panose="02010600030101010101" charset="-122"/>
                          <a:ea typeface="等线" panose="02010600030101010101" charset="-122"/>
                        </a:rPr>
                        <a:t>3</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Power + Volume</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1: Long press to power on/off 2: Short press for global mute and to turn on the speaker 3: Clockwise to increase volume, counterclockwise to decrease volume, and tone changes according to volume size</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r h="346710">
                <a:tc>
                  <a:txBody>
                    <a:bodyPr/>
                    <a:p>
                      <a:pPr marL="9525" indent="0" algn="ctr" fontAlgn="ctr"/>
                      <a:r>
                        <a:rPr lang="en-US" altLang="zh-CN" sz="1400" b="0" i="0">
                          <a:solidFill>
                            <a:srgbClr val="000000"/>
                          </a:solidFill>
                          <a:latin typeface="等线" panose="02010600030101010101" charset="-122"/>
                          <a:ea typeface="等线" panose="02010600030101010101" charset="-122"/>
                        </a:rPr>
                        <a:t>4</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SOS</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Alarm button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346075">
                <a:tc>
                  <a:txBody>
                    <a:bodyPr/>
                    <a:p>
                      <a:pPr marL="9525" indent="0" algn="ctr" fontAlgn="ctr"/>
                      <a:r>
                        <a:rPr lang="en-US" altLang="zh-CN" sz="1400" b="0" i="0">
                          <a:solidFill>
                            <a:srgbClr val="000000"/>
                          </a:solidFill>
                          <a:latin typeface="等线" panose="02010600030101010101" charset="-122"/>
                          <a:ea typeface="等线" panose="02010600030101010101" charset="-122"/>
                        </a:rPr>
                        <a:t>5</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PTT</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Broadcast transmission button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r h="347345">
                <a:tc>
                  <a:txBody>
                    <a:bodyPr/>
                    <a:p>
                      <a:pPr marL="9525" indent="0" algn="ctr" fontAlgn="ctr"/>
                      <a:r>
                        <a:rPr lang="en-US" altLang="zh-CN" sz="1400" b="0" i="0">
                          <a:solidFill>
                            <a:srgbClr val="000000"/>
                          </a:solidFill>
                          <a:latin typeface="等线" panose="02010600030101010101" charset="-122"/>
                          <a:ea typeface="等线" panose="02010600030101010101" charset="-122"/>
                        </a:rPr>
                        <a:t>6</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Side Upper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1: Secondary PTT key 2: Customizable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2012315">
                <a:tc>
                  <a:txBody>
                    <a:bodyPr/>
                    <a:p>
                      <a:pPr marL="9525" indent="0" algn="ctr" fontAlgn="ctr"/>
                      <a:r>
                        <a:rPr lang="en-US" altLang="zh-CN" sz="1400" b="0" i="0">
                          <a:solidFill>
                            <a:srgbClr val="000000"/>
                          </a:solidFill>
                          <a:latin typeface="等线" panose="02010600030101010101" charset="-122"/>
                          <a:ea typeface="等线" panose="02010600030101010101" charset="-122"/>
                        </a:rPr>
                        <a:t>7</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Side Lower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1: Short press to turn off and wake the screen 2: Long press to lock/unlock screen, with prompts for unlocking before further operations. After locking, only the PTT button works, other buttons are disabled but can still wake the screen. (Designed to prevent accidental operations during tasks)                                                  (Note: If the lock screen key is not enabled, the system enters sleep mode. Any key press will wake the screen.)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r h="379095">
                <a:tc>
                  <a:txBody>
                    <a:bodyPr/>
                    <a:p>
                      <a:pPr marL="9525" indent="0" algn="ctr" fontAlgn="ctr"/>
                      <a:r>
                        <a:rPr lang="en-US" altLang="zh-CN" sz="1400" b="0" i="0">
                          <a:solidFill>
                            <a:srgbClr val="000000"/>
                          </a:solidFill>
                          <a:latin typeface="等线" panose="02010600030101010101" charset="-122"/>
                          <a:ea typeface="等线" panose="02010600030101010101" charset="-122"/>
                        </a:rPr>
                        <a:t>8</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Menu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Press to view recently opened and used software</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380365">
                <a:tc>
                  <a:txBody>
                    <a:bodyPr/>
                    <a:p>
                      <a:pPr marL="9525" indent="0" algn="ctr" fontAlgn="ctr"/>
                      <a:r>
                        <a:rPr lang="en-US" altLang="zh-CN" sz="1400" b="0" i="0">
                          <a:solidFill>
                            <a:srgbClr val="000000"/>
                          </a:solidFill>
                          <a:latin typeface="等线" panose="02010600030101010101" charset="-122"/>
                          <a:ea typeface="等线" panose="02010600030101010101" charset="-122"/>
                        </a:rPr>
                        <a:t>9</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Home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Press to return to the home screen from any page</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r h="379095">
                <a:tc>
                  <a:txBody>
                    <a:bodyPr/>
                    <a:p>
                      <a:pPr marL="9525" indent="0" algn="ctr" fontAlgn="ctr"/>
                      <a:r>
                        <a:rPr lang="en-US" altLang="zh-CN" sz="1400" b="0" i="0">
                          <a:solidFill>
                            <a:srgbClr val="000000"/>
                          </a:solidFill>
                          <a:latin typeface="等线" panose="02010600030101010101" charset="-122"/>
                          <a:ea typeface="等线" panose="02010600030101010101" charset="-122"/>
                        </a:rPr>
                        <a:t>10</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Back Key</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Returns to the previous step and exits</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BC2E6"/>
                    </a:solidFill>
                  </a:tcPr>
                </a:tc>
              </a:tr>
              <a:tr h="381000">
                <a:tc>
                  <a:txBody>
                    <a:bodyPr/>
                    <a:p>
                      <a:pPr marL="9525" indent="0" algn="ctr" fontAlgn="ctr"/>
                      <a:r>
                        <a:rPr lang="en-US" altLang="zh-CN" sz="1400" b="0" i="0">
                          <a:solidFill>
                            <a:srgbClr val="000000"/>
                          </a:solidFill>
                          <a:latin typeface="等线" panose="02010600030101010101" charset="-122"/>
                          <a:ea typeface="等线" panose="02010600030101010101" charset="-122"/>
                        </a:rPr>
                        <a:t>11</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Screen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c>
                  <a:txBody>
                    <a:bodyPr/>
                    <a:p>
                      <a:pPr marL="9525" indent="0" algn="l" fontAlgn="ctr"/>
                      <a:r>
                        <a:rPr lang="en-US" altLang="zh-CN" sz="1400" b="0" i="0">
                          <a:solidFill>
                            <a:srgbClr val="000000"/>
                          </a:solidFill>
                          <a:latin typeface="等线" panose="02010600030101010101" charset="-122"/>
                          <a:ea typeface="等线" panose="02010600030101010101" charset="-122"/>
                        </a:rPr>
                        <a:t>2.4-inch color touchscreen</a:t>
                      </a:r>
                      <a:endParaRPr lang="en-US" altLang="zh-CN" sz="1400" b="0" i="0">
                        <a:solidFill>
                          <a:srgbClr val="000000"/>
                        </a:solidFill>
                        <a:latin typeface="等线" panose="02010600030101010101" charset="-122"/>
                        <a:ea typeface="等线" panose="02010600030101010101"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DEBF7"/>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985520" y="791210"/>
            <a:ext cx="2286000" cy="368300"/>
          </a:xfrm>
          <a:prstGeom prst="rect">
            <a:avLst/>
          </a:prstGeom>
          <a:noFill/>
        </p:spPr>
        <p:txBody>
          <a:bodyPr wrap="square" rtlCol="0">
            <a:spAutoFit/>
          </a:bodyPr>
          <a:p>
            <a:r>
              <a:rPr lang="zh-CN" altLang="en-US"/>
              <a:t>应用如下</a:t>
            </a:r>
            <a:endParaRPr lang="zh-CN" altLang="en-US"/>
          </a:p>
        </p:txBody>
      </p:sp>
      <p:pic>
        <p:nvPicPr>
          <p:cNvPr id="2" name="图片 1" descr="01"/>
          <p:cNvPicPr>
            <a:picLocks noChangeAspect="1"/>
          </p:cNvPicPr>
          <p:nvPr/>
        </p:nvPicPr>
        <p:blipFill>
          <a:blip r:embed="rId1"/>
          <a:stretch>
            <a:fillRect/>
          </a:stretch>
        </p:blipFill>
        <p:spPr>
          <a:xfrm>
            <a:off x="378460" y="384175"/>
            <a:ext cx="2893060" cy="3890645"/>
          </a:xfrm>
          <a:prstGeom prst="rect">
            <a:avLst/>
          </a:prstGeom>
        </p:spPr>
      </p:pic>
      <p:pic>
        <p:nvPicPr>
          <p:cNvPr id="3" name="图片 2" descr="微信图片_20240906151633"/>
          <p:cNvPicPr>
            <a:picLocks noChangeAspect="1"/>
          </p:cNvPicPr>
          <p:nvPr/>
        </p:nvPicPr>
        <p:blipFill>
          <a:blip r:embed="rId2"/>
          <a:stretch>
            <a:fillRect/>
          </a:stretch>
        </p:blipFill>
        <p:spPr>
          <a:xfrm>
            <a:off x="3517900" y="384175"/>
            <a:ext cx="2910840" cy="3890645"/>
          </a:xfrm>
          <a:prstGeom prst="rect">
            <a:avLst/>
          </a:prstGeom>
        </p:spPr>
      </p:pic>
      <p:pic>
        <p:nvPicPr>
          <p:cNvPr id="4" name="图片 3" descr="微信图片_20240906151636"/>
          <p:cNvPicPr>
            <a:picLocks noChangeAspect="1"/>
          </p:cNvPicPr>
          <p:nvPr/>
        </p:nvPicPr>
        <p:blipFill>
          <a:blip r:embed="rId3"/>
          <a:stretch>
            <a:fillRect/>
          </a:stretch>
        </p:blipFill>
        <p:spPr>
          <a:xfrm>
            <a:off x="358775" y="4735195"/>
            <a:ext cx="2912745" cy="3890645"/>
          </a:xfrm>
          <a:prstGeom prst="rect">
            <a:avLst/>
          </a:prstGeom>
        </p:spPr>
      </p:pic>
      <p:pic>
        <p:nvPicPr>
          <p:cNvPr id="10" name="图片 9" descr="微信图片_20240906151639"/>
          <p:cNvPicPr>
            <a:picLocks noChangeAspect="1"/>
          </p:cNvPicPr>
          <p:nvPr/>
        </p:nvPicPr>
        <p:blipFill>
          <a:blip r:embed="rId4"/>
          <a:stretch>
            <a:fillRect/>
          </a:stretch>
        </p:blipFill>
        <p:spPr>
          <a:xfrm>
            <a:off x="3517900" y="4735195"/>
            <a:ext cx="2917825" cy="38792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935355" y="1165860"/>
            <a:ext cx="4574540" cy="922020"/>
          </a:xfrm>
          <a:prstGeom prst="rect">
            <a:avLst/>
          </a:prstGeom>
          <a:noFill/>
        </p:spPr>
        <p:txBody>
          <a:bodyPr wrap="square" rtlCol="0">
            <a:spAutoFit/>
          </a:bodyPr>
          <a:p>
            <a:r>
              <a:rPr lang="zh-CN" altLang="en-US"/>
              <a:t>Set up network</a:t>
            </a:r>
            <a:endParaRPr lang="zh-CN" altLang="en-US"/>
          </a:p>
          <a:p>
            <a:r>
              <a:rPr lang="zh-CN" altLang="en-US"/>
              <a:t>Settings-Network and Internet-Turn on WLAN to connect to WIFI or use a data card</a:t>
            </a:r>
            <a:endParaRPr lang="zh-CN" altLang="en-US"/>
          </a:p>
        </p:txBody>
      </p:sp>
      <p:pic>
        <p:nvPicPr>
          <p:cNvPr id="2" name="图片 1" descr="微信图片_20240906151514"/>
          <p:cNvPicPr>
            <a:picLocks noChangeAspect="1"/>
          </p:cNvPicPr>
          <p:nvPr/>
        </p:nvPicPr>
        <p:blipFill>
          <a:blip r:embed="rId1"/>
          <a:stretch>
            <a:fillRect/>
          </a:stretch>
        </p:blipFill>
        <p:spPr>
          <a:xfrm>
            <a:off x="442595" y="2751455"/>
            <a:ext cx="2789555" cy="3641090"/>
          </a:xfrm>
          <a:prstGeom prst="rect">
            <a:avLst/>
          </a:prstGeom>
        </p:spPr>
      </p:pic>
      <p:pic>
        <p:nvPicPr>
          <p:cNvPr id="3" name="图片 2" descr="微信图片_20240906151517"/>
          <p:cNvPicPr>
            <a:picLocks noChangeAspect="1"/>
          </p:cNvPicPr>
          <p:nvPr/>
        </p:nvPicPr>
        <p:blipFill>
          <a:blip r:embed="rId2"/>
          <a:stretch>
            <a:fillRect/>
          </a:stretch>
        </p:blipFill>
        <p:spPr>
          <a:xfrm>
            <a:off x="3517265" y="2707640"/>
            <a:ext cx="2788920" cy="36849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61035" y="267335"/>
            <a:ext cx="5535930" cy="1198880"/>
          </a:xfrm>
          <a:prstGeom prst="rect">
            <a:avLst/>
          </a:prstGeom>
          <a:noFill/>
        </p:spPr>
        <p:txBody>
          <a:bodyPr wrap="square" rtlCol="0">
            <a:spAutoFit/>
          </a:bodyPr>
          <a:p>
            <a:r>
              <a:rPr lang="zh-CN" altLang="en-US"/>
              <a:t>Set language</a:t>
            </a:r>
            <a:endParaRPr lang="zh-CN" altLang="en-US"/>
          </a:p>
          <a:p>
            <a:r>
              <a:rPr lang="zh-CN" altLang="en-US"/>
              <a:t>Settings-System-Language and Input Method-Language-Add Language. After selecting the language, you need to move it to the top to take effect.</a:t>
            </a:r>
            <a:endParaRPr lang="zh-CN" altLang="en-US"/>
          </a:p>
        </p:txBody>
      </p:sp>
      <p:pic>
        <p:nvPicPr>
          <p:cNvPr id="4" name="图片 3" descr="微信图片_20240906151524"/>
          <p:cNvPicPr>
            <a:picLocks noChangeAspect="1"/>
          </p:cNvPicPr>
          <p:nvPr/>
        </p:nvPicPr>
        <p:blipFill>
          <a:blip r:embed="rId1"/>
          <a:stretch>
            <a:fillRect/>
          </a:stretch>
        </p:blipFill>
        <p:spPr>
          <a:xfrm>
            <a:off x="532765" y="1553845"/>
            <a:ext cx="2794635" cy="3701415"/>
          </a:xfrm>
          <a:prstGeom prst="rect">
            <a:avLst/>
          </a:prstGeom>
        </p:spPr>
      </p:pic>
      <p:pic>
        <p:nvPicPr>
          <p:cNvPr id="8" name="图片 7" descr="微信图片_20240906151527"/>
          <p:cNvPicPr>
            <a:picLocks noChangeAspect="1"/>
          </p:cNvPicPr>
          <p:nvPr/>
        </p:nvPicPr>
        <p:blipFill>
          <a:blip r:embed="rId2"/>
          <a:stretch>
            <a:fillRect/>
          </a:stretch>
        </p:blipFill>
        <p:spPr>
          <a:xfrm>
            <a:off x="3641725" y="1555750"/>
            <a:ext cx="2794000" cy="3697605"/>
          </a:xfrm>
          <a:prstGeom prst="rect">
            <a:avLst/>
          </a:prstGeom>
        </p:spPr>
      </p:pic>
      <p:pic>
        <p:nvPicPr>
          <p:cNvPr id="9" name="图片 8" descr="微信图片_20240906151530"/>
          <p:cNvPicPr>
            <a:picLocks noChangeAspect="1"/>
          </p:cNvPicPr>
          <p:nvPr/>
        </p:nvPicPr>
        <p:blipFill>
          <a:blip r:embed="rId3"/>
          <a:stretch>
            <a:fillRect/>
          </a:stretch>
        </p:blipFill>
        <p:spPr>
          <a:xfrm>
            <a:off x="546735" y="5295900"/>
            <a:ext cx="2780665" cy="3726180"/>
          </a:xfrm>
          <a:prstGeom prst="rect">
            <a:avLst/>
          </a:prstGeom>
        </p:spPr>
      </p:pic>
      <p:pic>
        <p:nvPicPr>
          <p:cNvPr id="10" name="图片 9" descr="微信图片_20240906151537"/>
          <p:cNvPicPr>
            <a:picLocks noChangeAspect="1"/>
          </p:cNvPicPr>
          <p:nvPr/>
        </p:nvPicPr>
        <p:blipFill>
          <a:blip r:embed="rId4"/>
          <a:stretch>
            <a:fillRect/>
          </a:stretch>
        </p:blipFill>
        <p:spPr>
          <a:xfrm>
            <a:off x="3641725" y="5295900"/>
            <a:ext cx="2794635" cy="37103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419985" y="551815"/>
            <a:ext cx="2856865" cy="612140"/>
          </a:xfrm>
          <a:prstGeom prst="rect">
            <a:avLst/>
          </a:prstGeom>
          <a:noFill/>
        </p:spPr>
        <p:txBody>
          <a:bodyPr wrap="square" rtlCol="0">
            <a:noAutofit/>
          </a:bodyPr>
          <a:p>
            <a:endParaRPr lang="zh-CN" altLang="en-US" sz="2800"/>
          </a:p>
        </p:txBody>
      </p:sp>
      <p:graphicFrame>
        <p:nvGraphicFramePr>
          <p:cNvPr id="2" name="表格 1"/>
          <p:cNvGraphicFramePr/>
          <p:nvPr>
            <p:custDataLst>
              <p:tags r:id="rId1"/>
            </p:custDataLst>
          </p:nvPr>
        </p:nvGraphicFramePr>
        <p:xfrm>
          <a:off x="358140" y="1052830"/>
          <a:ext cx="6141720" cy="7038975"/>
        </p:xfrm>
        <a:graphic>
          <a:graphicData uri="http://schemas.openxmlformats.org/drawingml/2006/table">
            <a:tbl>
              <a:tblPr/>
              <a:tblGrid>
                <a:gridCol w="2113915"/>
                <a:gridCol w="4027805"/>
              </a:tblGrid>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SPEC</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4874CB"/>
                    </a:solidFill>
                  </a:tcPr>
                </a:tc>
                <a:tc>
                  <a:txBody>
                    <a:bodyPr/>
                    <a:p>
                      <a:pPr marL="9525" indent="0" algn="ctr" fontAlgn="ctr"/>
                      <a:r>
                        <a:rPr lang="zh-CN" altLang="en-US" sz="1600" b="0" i="0">
                          <a:solidFill>
                            <a:srgbClr val="000000"/>
                          </a:solidFill>
                          <a:latin typeface="宋体" panose="02010600030101010101" pitchFamily="2" charset="-122"/>
                          <a:ea typeface="宋体" panose="02010600030101010101" pitchFamily="2" charset="-122"/>
                        </a:rPr>
                        <a:t>　</a:t>
                      </a:r>
                      <a:endParaRPr lang="zh-CN" altLang="en-US"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4874CB"/>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Processor</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MTK6739 quad-core ARM</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r>
              <a:tr h="313690">
                <a:tc rowSpan="4">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Band</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2G GSM850/900/1800/1900MHz</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a:noFill/>
                    </a:lnB>
                    <a:solidFill>
                      <a:srgbClr val="91AADF"/>
                    </a:solidFill>
                  </a:tcPr>
                </a:tc>
              </a:tr>
              <a:tr h="313055">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3G WCDMA:B/1/2/5/8</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a:noFill/>
                    </a:lnT>
                    <a:lnB>
                      <a:noFill/>
                    </a:lnB>
                    <a:solidFill>
                      <a:srgbClr val="91AADF"/>
                    </a:solidFill>
                  </a:tcPr>
                </a:tc>
              </a:tr>
              <a:tr h="313690">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4GFDD:B1/3/5/7/8/20/28A/28B</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a:noFill/>
                    </a:lnT>
                    <a:lnB>
                      <a:noFill/>
                    </a:lnB>
                    <a:solidFill>
                      <a:srgbClr val="91AADF"/>
                    </a:solidFill>
                  </a:tcPr>
                </a:tc>
              </a:tr>
              <a:tr h="313690">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4GTDD:B38/39/40/41</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a:noFill/>
                    </a:lnT>
                    <a:lnB w="6350" cap="flat" cmpd="sng">
                      <a:solidFill>
                        <a:srgbClr val="000008"/>
                      </a:solidFill>
                      <a:prstDash val="solid"/>
                      <a:headEnd type="none" w="med" len="med"/>
                      <a:tailEnd type="none" w="med" len="med"/>
                    </a:lnB>
                    <a:solidFill>
                      <a:srgbClr val="91AADF"/>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System</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Android 9</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Memory body</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4G+16G</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LCD screen</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2.4"TFT+Touch</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r>
              <a:tr h="56896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Bluetooth /WiFi:</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Support</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GPS/BD</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Support</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Speaker</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2W</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SIM card</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NANO SIM</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D9E1F4"/>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TF</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Support</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rgbClr val="91AADF"/>
                    </a:solidFill>
                  </a:tcPr>
                </a:tc>
              </a:tr>
              <a:tr h="313690">
                <a:tc>
                  <a:txBody>
                    <a:bodyPr/>
                    <a:p>
                      <a:pPr marL="9525" indent="0" algn="ctr" fontAlgn="ctr"/>
                      <a:r>
                        <a:rPr lang="en-US" altLang="zh-CN" sz="1600" b="0" i="0">
                          <a:solidFill>
                            <a:schemeClr val="tx1"/>
                          </a:solidFill>
                          <a:latin typeface="宋体" panose="02010600030101010101" pitchFamily="2" charset="-122"/>
                          <a:ea typeface="宋体" panose="02010600030101010101" pitchFamily="2" charset="-122"/>
                        </a:rPr>
                        <a:t>Dimensions</a:t>
                      </a:r>
                      <a:endParaRPr lang="en-US" altLang="zh-CN" sz="1600" b="0" i="0">
                        <a:solidFill>
                          <a:schemeClr val="tx1"/>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c>
                  <a:txBody>
                    <a:bodyPr/>
                    <a:p>
                      <a:pPr marL="9525" indent="0" algn="ctr" fontAlgn="ctr"/>
                      <a:r>
                        <a:rPr lang="en-US" altLang="zh-CN" sz="1600" b="0" i="0">
                          <a:solidFill>
                            <a:schemeClr val="tx1"/>
                          </a:solidFill>
                          <a:latin typeface="宋体" panose="02010600030101010101" pitchFamily="2" charset="-122"/>
                          <a:ea typeface="宋体" panose="02010600030101010101" pitchFamily="2" charset="-122"/>
                        </a:rPr>
                        <a:t>110*55*33(MM)</a:t>
                      </a:r>
                      <a:endParaRPr lang="en-US" altLang="zh-CN" sz="1600" b="0" i="0">
                        <a:solidFill>
                          <a:schemeClr val="tx1"/>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r>
              <a:tr h="569595">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Working environment</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60000"/>
                        <a:lumOff val="40000"/>
                      </a:schemeClr>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 -20°C~85°C</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60000"/>
                        <a:lumOff val="40000"/>
                      </a:schemeClr>
                    </a:solidFill>
                  </a:tcPr>
                </a:tc>
              </a:tr>
              <a:tr h="56896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Level of protection</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IP54</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1nterphone</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60000"/>
                        <a:lumOff val="40000"/>
                      </a:schemeClr>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Single hang 3.5 with PTT</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60000"/>
                        <a:lumOff val="40000"/>
                      </a:schemeClr>
                    </a:solidFill>
                  </a:tcPr>
                </a:tc>
              </a:tr>
              <a:tr h="313690">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USB</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c>
                  <a:txBody>
                    <a:bodyPr/>
                    <a:p>
                      <a:pPr marL="9525" indent="0" algn="ctr" fontAlgn="ctr"/>
                      <a:r>
                        <a:rPr lang="en-US" altLang="zh-CN" sz="1600" b="0" i="0">
                          <a:solidFill>
                            <a:srgbClr val="000000"/>
                          </a:solidFill>
                          <a:latin typeface="宋体" panose="02010600030101010101" pitchFamily="2" charset="-122"/>
                          <a:ea typeface="宋体" panose="02010600030101010101" pitchFamily="2" charset="-122"/>
                        </a:rPr>
                        <a:t>TYPE-C</a:t>
                      </a:r>
                      <a:endParaRPr lang="en-US" altLang="zh-CN" sz="1600" b="0" i="0">
                        <a:solidFill>
                          <a:srgbClr val="000000"/>
                        </a:solidFill>
                        <a:latin typeface="宋体" panose="02010600030101010101" pitchFamily="2" charset="-122"/>
                        <a:ea typeface="宋体" panose="02010600030101010101" pitchFamily="2" charset="-122"/>
                      </a:endParaRPr>
                    </a:p>
                  </a:txBody>
                  <a:tcPr marL="9842" marR="9842" marT="9842"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lumMod val="20000"/>
                        <a:lumOff val="80000"/>
                      </a:schemeClr>
                    </a:solidFill>
                  </a:tcPr>
                </a:tc>
              </a:tr>
            </a:tbl>
          </a:graphicData>
        </a:graphic>
      </p:graphicFrame>
    </p:spTree>
  </p:cSld>
  <p:clrMapOvr>
    <a:masterClrMapping/>
  </p:clrMapOvr>
</p:sld>
</file>

<file path=ppt/tags/tag1.xml><?xml version="1.0" encoding="utf-8"?>
<p:tagLst xmlns:p="http://schemas.openxmlformats.org/presentationml/2006/main">
  <p:tag name="TABLE_ENDDRAG_ORIGIN_RECT" val="486*602"/>
  <p:tag name="TABLE_ENDDRAG_RECT" val="27*66*486*602"/>
</p:tagLst>
</file>

<file path=ppt/tags/tag2.xml><?xml version="1.0" encoding="utf-8"?>
<p:tagLst xmlns:p="http://schemas.openxmlformats.org/presentationml/2006/main">
  <p:tag name="TABLE_ENDDRAG_ORIGIN_RECT" val="483*554"/>
  <p:tag name="TABLE_ENDDRAG_RECT" val="29*197*483*554"/>
</p:tagLst>
</file>

<file path=ppt/tags/tag3.xml><?xml version="1.0" encoding="utf-8"?>
<p:tagLst xmlns:p="http://schemas.openxmlformats.org/presentationml/2006/main">
  <p:tag name="commondata" val="eyJoZGlkIjoiNmYyYmQ1YzA4MzhjNDRlMzMxYWMyNDhlNWIzNTFlZjU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2170</Words>
  <Application>WPS 演示</Application>
  <PresentationFormat>宽屏</PresentationFormat>
  <Paragraphs>188</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宋体</vt:lpstr>
      <vt:lpstr>Wingdings</vt:lpstr>
      <vt:lpstr>等线</vt:lpstr>
      <vt:lpstr>Calibri</vt:lpstr>
      <vt:lpstr>微软雅黑</vt:lpstr>
      <vt:lpstr>Arial Unicode MS</vt:lpstr>
      <vt:lpstr>WPS</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设计部内部账号</cp:lastModifiedBy>
  <cp:revision>10</cp:revision>
  <dcterms:created xsi:type="dcterms:W3CDTF">2023-08-09T12:44:00Z</dcterms:created>
  <dcterms:modified xsi:type="dcterms:W3CDTF">2025-07-12T01:45:44Z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2052-12.1.0.21171</vt:lpwstr>
  </property>
</Properties>
</file>